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</p:sldMasterIdLst>
  <p:notesMasterIdLst>
    <p:notesMasterId r:id="rId54"/>
  </p:notesMasterIdLst>
  <p:sldIdLst>
    <p:sldId id="265" r:id="rId11"/>
    <p:sldId id="266" r:id="rId12"/>
    <p:sldId id="267" r:id="rId13"/>
    <p:sldId id="270" r:id="rId14"/>
    <p:sldId id="271" r:id="rId15"/>
    <p:sldId id="272" r:id="rId16"/>
    <p:sldId id="268" r:id="rId17"/>
    <p:sldId id="269" r:id="rId18"/>
    <p:sldId id="273" r:id="rId19"/>
    <p:sldId id="311" r:id="rId20"/>
    <p:sldId id="310" r:id="rId21"/>
    <p:sldId id="312" r:id="rId22"/>
    <p:sldId id="313" r:id="rId23"/>
    <p:sldId id="316" r:id="rId24"/>
    <p:sldId id="315" r:id="rId25"/>
    <p:sldId id="314" r:id="rId26"/>
    <p:sldId id="274" r:id="rId27"/>
    <p:sldId id="275" r:id="rId28"/>
    <p:sldId id="308" r:id="rId29"/>
    <p:sldId id="276" r:id="rId30"/>
    <p:sldId id="277" r:id="rId31"/>
    <p:sldId id="278" r:id="rId32"/>
    <p:sldId id="279" r:id="rId33"/>
    <p:sldId id="283" r:id="rId34"/>
    <p:sldId id="257" r:id="rId35"/>
    <p:sldId id="300" r:id="rId36"/>
    <p:sldId id="301" r:id="rId37"/>
    <p:sldId id="304" r:id="rId38"/>
    <p:sldId id="305" r:id="rId39"/>
    <p:sldId id="306" r:id="rId40"/>
    <p:sldId id="307" r:id="rId41"/>
    <p:sldId id="281" r:id="rId42"/>
    <p:sldId id="282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3" r:id="rId52"/>
    <p:sldId id="299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99"/>
    <a:srgbClr val="006600"/>
    <a:srgbClr val="FFFF00"/>
    <a:srgbClr val="FF0000"/>
    <a:srgbClr val="CC0099"/>
    <a:srgbClr val="CDD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28" autoAdjust="0"/>
  </p:normalViewPr>
  <p:slideViewPr>
    <p:cSldViewPr>
      <p:cViewPr>
        <p:scale>
          <a:sx n="90" d="100"/>
          <a:sy n="90" d="100"/>
        </p:scale>
        <p:origin x="-80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0AF419-21D5-49EE-9C05-944096157B64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EC8C6B-4EC2-4AC4-A0F1-284E4A72B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084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8424F2-FAE8-482E-A951-17DACFD193B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C1266-B96B-461F-8112-9368A577D4B7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CC8BC-75FA-47EA-B953-A458373D0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951A-DD7F-4C61-B62B-B2FB5B057827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8283-8075-438B-A4B4-CF148B388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9C1266-B96B-461F-8112-9368A577D4B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DCC8BC-75FA-47EA-B953-A458373D04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1B90DC-B78E-4B25-8847-D4F0BB31D426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32D8C-A78A-488A-93BB-FB3A292AD2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CC991-775E-4860-AE97-3833876C8A12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F223B7D8-B14D-4841-84D2-47BDD7CF86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CA163-FB1F-4731-8B10-CA91F0E80820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C13F9-1E58-47FA-A1E3-4391580DBE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8CC072-3497-46F0-BDCA-A8ED3E15C666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78E12-F022-4D66-ADC0-C46AC2367B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39493E-E406-4BFF-8119-AF58562D342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AF2A-F0B6-42F7-BDCE-17BC1A5EED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F8AF15-3699-4EB7-8877-2A22012AB932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EDAFF-F5A7-4D82-BEC4-D1D47D2EB3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CFEABC-5F3D-4E6A-A36E-AC761F272E40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0D855-4218-4F63-B4F3-C962DCFB03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1A3370-8678-4F98-B3D3-0AAEEE0DF12E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C5F3DDE7-691D-4723-8BEE-2BDF2C1494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F4951A-DD7F-4C61-B62B-B2FB5B05782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A8283-8075-438B-A4B4-CF148B3886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A7007-BA39-4E19-B169-8071712387D7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57C6-A636-4D30-A115-60C07D92B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4A7007-BA39-4E19-B169-8071712387D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0C57C6-A636-4D30-A115-60C07D92B3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9C1266-B96B-461F-8112-9368A577D4B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CC8BC-75FA-47EA-B953-A458373D04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1B90DC-B78E-4B25-8847-D4F0BB31D426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32D8C-A78A-488A-93BB-FB3A292AD2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CC991-775E-4860-AE97-3833876C8A12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3B7D8-B14D-4841-84D2-47BDD7CF86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CA163-FB1F-4731-8B10-CA91F0E80820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C13F9-1E58-47FA-A1E3-4391580DBE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8CC072-3497-46F0-BDCA-A8ED3E15C666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78E12-F022-4D66-ADC0-C46AC2367B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39493E-E406-4BFF-8119-AF58562D342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AF2A-F0B6-42F7-BDCE-17BC1A5EED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F8AF15-3699-4EB7-8877-2A22012AB932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EDAFF-F5A7-4D82-BEC4-D1D47D2EB3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CFEABC-5F3D-4E6A-A36E-AC761F272E40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0D855-4218-4F63-B4F3-C962DCFB03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B90DC-B78E-4B25-8847-D4F0BB31D426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2D8C-A78A-488A-93BB-FB3A292AD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1A3370-8678-4F98-B3D3-0AAEEE0DF12E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3DDE7-691D-4723-8BEE-2BDF2C1494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F4951A-DD7F-4C61-B62B-B2FB5B05782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A8283-8075-438B-A4B4-CF148B3886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4A7007-BA39-4E19-B169-8071712387D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0C57C6-A636-4D30-A115-60C07D92B3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9C1266-B96B-461F-8112-9368A577D4B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CC8BC-75FA-47EA-B953-A458373D04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1B90DC-B78E-4B25-8847-D4F0BB31D426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32D8C-A78A-488A-93BB-FB3A292AD2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CC991-775E-4860-AE97-3833876C8A12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3B7D8-B14D-4841-84D2-47BDD7CF86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CA163-FB1F-4731-8B10-CA91F0E80820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C13F9-1E58-47FA-A1E3-4391580DBE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8CC072-3497-46F0-BDCA-A8ED3E15C666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78E12-F022-4D66-ADC0-C46AC2367B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39493E-E406-4BFF-8119-AF58562D342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AF2A-F0B6-42F7-BDCE-17BC1A5EED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F8AF15-3699-4EB7-8877-2A22012AB932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EDAFF-F5A7-4D82-BEC4-D1D47D2EB3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CC991-775E-4860-AE97-3833876C8A12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3B7D8-B14D-4841-84D2-47BDD7CF8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CFEABC-5F3D-4E6A-A36E-AC761F272E40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0D855-4218-4F63-B4F3-C962DCFB03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1A3370-8678-4F98-B3D3-0AAEEE0DF12E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3DDE7-691D-4723-8BEE-2BDF2C1494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F4951A-DD7F-4C61-B62B-B2FB5B05782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A8283-8075-438B-A4B4-CF148B3886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4A7007-BA39-4E19-B169-8071712387D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0C57C6-A636-4D30-A115-60C07D92B3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9C1266-B96B-461F-8112-9368A577D4B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5DCC8BC-75FA-47EA-B953-A458373D04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1B90DC-B78E-4B25-8847-D4F0BB31D426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3332D8C-A78A-488A-93BB-FB3A292AD2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CC991-775E-4860-AE97-3833876C8A12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223B7D8-B14D-4841-84D2-47BDD7CF86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A75CA163-FB1F-4731-8B10-CA91F0E80820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9D9C13F9-1E58-47FA-A1E3-4391580DBE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A38CC072-3497-46F0-BDCA-A8ED3E15C666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C4D78E12-F022-4D66-ADC0-C46AC2367B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39493E-E406-4BFF-8119-AF58562D342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51AF2A-F0B6-42F7-BDCE-17BC1A5EED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CA163-FB1F-4731-8B10-CA91F0E80820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C13F9-1E58-47FA-A1E3-4391580DB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F8AF15-3699-4EB7-8877-2A22012AB932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3FEDAFF-F5A7-4D82-BEC4-D1D47D2EB3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CFEABC-5F3D-4E6A-A36E-AC761F272E40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C20D855-4218-4F63-B4F3-C962DCFB03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871A3370-8678-4F98-B3D3-0AAEEE0DF12E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5F3DDE7-691D-4723-8BEE-2BDF2C1494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F4951A-DD7F-4C61-B62B-B2FB5B05782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A8283-8075-438B-A4B4-CF148B3886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224A7007-BA39-4E19-B169-8071712387D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AB0C57C6-A636-4D30-A115-60C07D92B3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9C1266-B96B-461F-8112-9368A577D4B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5DCC8BC-75FA-47EA-B953-A458373D04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1B90DC-B78E-4B25-8847-D4F0BB31D426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32D8C-A78A-488A-93BB-FB3A292AD2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CC991-775E-4860-AE97-3833876C8A12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3B7D8-B14D-4841-84D2-47BDD7CF86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CA163-FB1F-4731-8B10-CA91F0E80820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C13F9-1E58-47FA-A1E3-4391580DBE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8CC072-3497-46F0-BDCA-A8ED3E15C666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78E12-F022-4D66-ADC0-C46AC2367B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CC072-3497-46F0-BDCA-A8ED3E15C666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78E12-F022-4D66-ADC0-C46AC2367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39493E-E406-4BFF-8119-AF58562D342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AF2A-F0B6-42F7-BDCE-17BC1A5EED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F8AF15-3699-4EB7-8877-2A22012AB932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EDAFF-F5A7-4D82-BEC4-D1D47D2EB3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CFEABC-5F3D-4E6A-A36E-AC761F272E40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0D855-4218-4F63-B4F3-C962DCFB03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1A3370-8678-4F98-B3D3-0AAEEE0DF12E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3DDE7-691D-4723-8BEE-2BDF2C1494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F4951A-DD7F-4C61-B62B-B2FB5B05782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A8283-8075-438B-A4B4-CF148B3886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4A7007-BA39-4E19-B169-8071712387D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0C57C6-A636-4D30-A115-60C07D92B3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B89C1266-B96B-461F-8112-9368A577D4B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5DCC8BC-75FA-47EA-B953-A458373D04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1B90DC-B78E-4B25-8847-D4F0BB31D426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32D8C-A78A-488A-93BB-FB3A292AD2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CC991-775E-4860-AE97-3833876C8A12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3B7D8-B14D-4841-84D2-47BDD7CF86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CA163-FB1F-4731-8B10-CA91F0E80820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C13F9-1E58-47FA-A1E3-4391580DBE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9493E-E406-4BFF-8119-AF58562D3427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1AF2A-F0B6-42F7-BDCE-17BC1A5EE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8CC072-3497-46F0-BDCA-A8ED3E15C666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78E12-F022-4D66-ADC0-C46AC2367B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39493E-E406-4BFF-8119-AF58562D342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AF2A-F0B6-42F7-BDCE-17BC1A5EED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F8AF15-3699-4EB7-8877-2A22012AB932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EDAFF-F5A7-4D82-BEC4-D1D47D2EB3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CFEABC-5F3D-4E6A-A36E-AC761F272E40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0D855-4218-4F63-B4F3-C962DCFB03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1A3370-8678-4F98-B3D3-0AAEEE0DF12E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3DDE7-691D-4723-8BEE-2BDF2C1494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F4951A-DD7F-4C61-B62B-B2FB5B05782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A8283-8075-438B-A4B4-CF148B3886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4A7007-BA39-4E19-B169-8071712387D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0C57C6-A636-4D30-A115-60C07D92B3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89C1266-B96B-461F-8112-9368A577D4B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5DCC8BC-75FA-47EA-B953-A458373D04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1B90DC-B78E-4B25-8847-D4F0BB31D426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332D8C-A78A-488A-93BB-FB3A292AD2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B7CC991-775E-4860-AE97-3833876C8A12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F223B7D8-B14D-4841-84D2-47BDD7CF86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8AF15-3699-4EB7-8877-2A22012AB932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EDAFF-F5A7-4D82-BEC4-D1D47D2EB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5CA163-FB1F-4731-8B10-CA91F0E80820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9C13F9-1E58-47FA-A1E3-4391580DBE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8CC072-3497-46F0-BDCA-A8ED3E15C666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D78E12-F022-4D66-ADC0-C46AC2367B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39493E-E406-4BFF-8119-AF58562D342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51AF2A-F0B6-42F7-BDCE-17BC1A5EED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1F8AF15-3699-4EB7-8877-2A22012AB932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FEDAFF-F5A7-4D82-BEC4-D1D47D2EB3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CFEABC-5F3D-4E6A-A36E-AC761F272E40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20D855-4218-4F63-B4F3-C962DCFB03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71A3370-8678-4F98-B3D3-0AAEEE0DF12E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F3DDE7-691D-4723-8BEE-2BDF2C1494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6F4951A-DD7F-4C61-B62B-B2FB5B05782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0A8283-8075-438B-A4B4-CF148B3886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224A7007-BA39-4E19-B169-8071712387D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B0C57C6-A636-4D30-A115-60C07D92B3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fld id="{B89C1266-B96B-461F-8112-9368A577D4B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5DCC8BC-75FA-47EA-B953-A458373D04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1B90DC-B78E-4B25-8847-D4F0BB31D426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32D8C-A78A-488A-93BB-FB3A292AD2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FEABC-5F3D-4E6A-A36E-AC761F272E40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0D855-4218-4F63-B4F3-C962DCFB0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CC991-775E-4860-AE97-3833876C8A12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3B7D8-B14D-4841-84D2-47BDD7CF86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CA163-FB1F-4731-8B10-CA91F0E80820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C13F9-1E58-47FA-A1E3-4391580DBE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8CC072-3497-46F0-BDCA-A8ED3E15C666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D78E12-F022-4D66-ADC0-C46AC2367B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39493E-E406-4BFF-8119-AF58562D342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AF2A-F0B6-42F7-BDCE-17BC1A5EED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F8AF15-3699-4EB7-8877-2A22012AB932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EDAFF-F5A7-4D82-BEC4-D1D47D2EB3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fld id="{B9CFEABC-5F3D-4E6A-A36E-AC761F272E40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5C20D855-4218-4F63-B4F3-C962DCFB03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fld id="{871A3370-8678-4F98-B3D3-0AAEEE0DF12E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C5F3DDE7-691D-4723-8BEE-2BDF2C1494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F4951A-DD7F-4C61-B62B-B2FB5B05782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A8283-8075-438B-A4B4-CF148B3886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4A7007-BA39-4E19-B169-8071712387D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0C57C6-A636-4D30-A115-60C07D92B3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9C1266-B96B-461F-8112-9368A577D4B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5DCC8BC-75FA-47EA-B953-A458373D04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A3370-8678-4F98-B3D3-0AAEEE0DF12E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3DDE7-691D-4723-8BEE-2BDF2C149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1B90DC-B78E-4B25-8847-D4F0BB31D426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3332D8C-A78A-488A-93BB-FB3A292AD2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CC991-775E-4860-AE97-3833876C8A12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3B7D8-B14D-4841-84D2-47BDD7CF86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CA163-FB1F-4731-8B10-CA91F0E80820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C13F9-1E58-47FA-A1E3-4391580DBE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8CC072-3497-46F0-BDCA-A8ED3E15C666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C4D78E12-F022-4D66-ADC0-C46AC2367B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39493E-E406-4BFF-8119-AF58562D342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AF2A-F0B6-42F7-BDCE-17BC1A5EED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F8AF15-3699-4EB7-8877-2A22012AB932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EDAFF-F5A7-4D82-BEC4-D1D47D2EB3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CFEABC-5F3D-4E6A-A36E-AC761F272E40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20D855-4218-4F63-B4F3-C962DCFB03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1A3370-8678-4F98-B3D3-0AAEEE0DF12E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3DDE7-691D-4723-8BEE-2BDF2C1494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F4951A-DD7F-4C61-B62B-B2FB5B05782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A8283-8075-438B-A4B4-CF148B3886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4A7007-BA39-4E19-B169-8071712387D7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0C57C6-A636-4D30-A115-60C07D92B3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0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50000">
              <a:srgbClr val="CDD4E3"/>
            </a:gs>
            <a:gs pos="100000">
              <a:srgbClr val="00B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9272B5-B06E-4888-828E-F0E046DFADC6}" type="datetimeFigureOut">
              <a:rPr lang="ru-RU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2FDD06-0CB0-4ADF-B0BE-ED86A19C5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9272B5-B06E-4888-828E-F0E046DFADC6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A2FDD06-0CB0-4ADF-B0BE-ED86A19C50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9272B5-B06E-4888-828E-F0E046DFADC6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A2FDD06-0CB0-4ADF-B0BE-ED86A19C50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9272B5-B06E-4888-828E-F0E046DFADC6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A2FDD06-0CB0-4ADF-B0BE-ED86A19C50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9272B5-B06E-4888-828E-F0E046DFADC6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2FDD06-0CB0-4ADF-B0BE-ED86A19C50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9272B5-B06E-4888-828E-F0E046DFADC6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A2FDD06-0CB0-4ADF-B0BE-ED86A19C50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A29272B5-B06E-4888-828E-F0E046DFADC6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4A2FDD06-0CB0-4ADF-B0BE-ED86A19C50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29272B5-B06E-4888-828E-F0E046DFADC6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A2FDD06-0CB0-4ADF-B0BE-ED86A19C50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A29272B5-B06E-4888-828E-F0E046DFADC6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4A2FDD06-0CB0-4ADF-B0BE-ED86A19C50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29272B5-B06E-4888-828E-F0E046DFADC6}" type="datetimeFigureOut">
              <a:rPr lang="ru-RU" smtClean="0"/>
              <a:pPr>
                <a:defRPr/>
              </a:pPr>
              <a:t>30.01.2018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A2FDD06-0CB0-4ADF-B0BE-ED86A19C50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images.yandex.ru/yandsearch?source=wiz&amp;fp=0&amp;text=%D1%88%D0%BA%D0%BE%D0%BB%D1%8C%D0%BD%D1%8B%D0%B5%20%D0%BA%D0%B0%D1%80%D1%82%D0%B8%D0%BD%D0%BA%D0%B8&amp;noreask=1&amp;pos=7&amp;lr=4&amp;rpt=simage&amp;uinfo=ww-1423-wh-805-fw-1198-fh-598-pd-1&amp;img_url=http://www.mdc-nvr.ru/images/Grant/89691de0b2c7.pn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0.png"/><Relationship Id="rId5" Type="http://schemas.openxmlformats.org/officeDocument/2006/relationships/image" Target="../media/image39.gif"/><Relationship Id="rId4" Type="http://schemas.openxmlformats.org/officeDocument/2006/relationships/notesSlide" Target="../notesSlides/notesSl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</a:rPr>
              <a:t>МБДОУ «Детский сад №2 «Алёнушка» комбинированного вида</a:t>
            </a:r>
          </a:p>
        </p:txBody>
      </p:sp>
      <p:pic>
        <p:nvPicPr>
          <p:cNvPr id="14339" name="Рисунок 3" descr="http://img1.liveinternet.ru/images/attach/c/6/90/833/90833521_0_9ff34_60d6ce4f_X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5719272" cy="347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D:\ЕЛЕНА\с дисков\1.Методические рекомендации\Как сделать эффективную презентацию_презентация\анимашки\766471550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97056" flipH="1">
            <a:off x="6516216" y="2636912"/>
            <a:ext cx="1332240" cy="108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Горизонтальный свиток 1"/>
          <p:cNvSpPr/>
          <p:nvPr/>
        </p:nvSpPr>
        <p:spPr>
          <a:xfrm>
            <a:off x="4071001" y="5589240"/>
            <a:ext cx="4605456" cy="1062451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 </a:t>
            </a:r>
            <a:r>
              <a:rPr lang="ru-RU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Подготовила </a:t>
            </a:r>
            <a:r>
              <a:rPr lang="ru-RU" sz="1400" dirty="0">
                <a:solidFill>
                  <a:prstClr val="black"/>
                </a:solidFill>
                <a:latin typeface="Arial" charset="0"/>
                <a:cs typeface="Arial" charset="0"/>
              </a:rPr>
              <a:t>педагог-психолог: Старкова Т.С.</a:t>
            </a:r>
          </a:p>
          <a:p>
            <a:pPr lvl="0" eaLnBrk="0" hangingPunct="0"/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710711" y="692696"/>
            <a:ext cx="95634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      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«Мы- будущие первоклассники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37_1448001720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7969" y="3371850"/>
            <a:ext cx="6096000" cy="2057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8888" y="404664"/>
            <a:ext cx="66055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Карандаш </a:t>
            </a:r>
            <a:r>
              <a:rPr lang="ru-RU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дерева (какой?) </a:t>
            </a:r>
            <a:endParaRPr lang="ru-RU" sz="4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………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9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01c462d8402cf6d75687639925d7f50e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7287" y="2228850"/>
            <a:ext cx="4524375" cy="3238500"/>
          </a:xfrm>
        </p:spPr>
      </p:pic>
      <p:sp>
        <p:nvSpPr>
          <p:cNvPr id="3" name="Прямоугольник 2"/>
          <p:cNvSpPr/>
          <p:nvPr/>
        </p:nvSpPr>
        <p:spPr>
          <a:xfrm>
            <a:off x="1360748" y="188640"/>
            <a:ext cx="69181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Рюкзак </a:t>
            </a:r>
            <a:r>
              <a: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из кожи (какой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?)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……..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122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75572778_350p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944" y="2324100"/>
            <a:ext cx="5645124" cy="3508375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980728"/>
            <a:ext cx="78506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Линейка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 пластмассы (какая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?)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………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18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O4440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0" y="2142331"/>
            <a:ext cx="4850482" cy="4045465"/>
          </a:xfrm>
        </p:spPr>
      </p:pic>
      <p:sp>
        <p:nvSpPr>
          <p:cNvPr id="3" name="Прямоугольник 2"/>
          <p:cNvSpPr/>
          <p:nvPr/>
        </p:nvSpPr>
        <p:spPr>
          <a:xfrm>
            <a:off x="508602" y="260648"/>
            <a:ext cx="72617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Ножницы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 металла (какие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?)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………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974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stryulya-emalirovannaya-vishnevyiy-sad-1-5-l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1856" y="2211388"/>
            <a:ext cx="4819650" cy="3419475"/>
          </a:xfrm>
        </p:spPr>
      </p:pic>
      <p:sp>
        <p:nvSpPr>
          <p:cNvPr id="3" name="Прямоугольник 2"/>
          <p:cNvSpPr/>
          <p:nvPr/>
        </p:nvSpPr>
        <p:spPr>
          <a:xfrm>
            <a:off x="1000839" y="764704"/>
            <a:ext cx="720299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Кастрюля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из железа (какая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?)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………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354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3068960"/>
            <a:ext cx="4248150" cy="3333750"/>
          </a:xfrm>
        </p:spPr>
      </p:pic>
      <p:sp>
        <p:nvSpPr>
          <p:cNvPr id="3" name="Прямоугольник 2"/>
          <p:cNvSpPr/>
          <p:nvPr/>
        </p:nvSpPr>
        <p:spPr>
          <a:xfrm>
            <a:off x="780549" y="332656"/>
            <a:ext cx="778822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Кораблик 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бумаги (какой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?)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………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79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storiya-glinyanoy-posudy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081" y="2705100"/>
            <a:ext cx="4295775" cy="3390900"/>
          </a:xfrm>
        </p:spPr>
      </p:pic>
      <p:sp>
        <p:nvSpPr>
          <p:cNvPr id="3" name="Прямоугольник 2"/>
          <p:cNvSpPr/>
          <p:nvPr/>
        </p:nvSpPr>
        <p:spPr>
          <a:xfrm>
            <a:off x="1331640" y="303805"/>
            <a:ext cx="69756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Горшок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глины (какой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?)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………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493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Изображение 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91440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51165" y="404664"/>
            <a:ext cx="8441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«Внимание – рисуем !»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4" descr="gro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557338"/>
            <a:ext cx="82073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915816" y="188640"/>
            <a:ext cx="30963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Ребусы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457200" y="-242888"/>
            <a:ext cx="5410200" cy="242888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5" descr="image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52513"/>
            <a:ext cx="8135937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&amp;CHcy;&amp;iecy;&amp;tcy;&amp;vcy;&amp;iecy;&amp;rcy;&amp;tcy;&amp;ycy;&amp;jcy; &amp;lcy;&amp;icy;&amp;shcy;&amp;ncy;&amp;icy;&amp;jcy; &amp;numero;1 v11 &amp;kcy;&amp;acy;&amp;rcy;&amp;tcy;&amp;icy;&amp;ncy;&amp;kcy;&amp;acy;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80728"/>
            <a:ext cx="9144000" cy="5877272"/>
          </a:xfrm>
        </p:spPr>
      </p:pic>
      <p:sp>
        <p:nvSpPr>
          <p:cNvPr id="5" name="Прямоугольник 4"/>
          <p:cNvSpPr/>
          <p:nvPr/>
        </p:nvSpPr>
        <p:spPr>
          <a:xfrm>
            <a:off x="1331640" y="0"/>
            <a:ext cx="6337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Четвертый лишний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4" descr="83045793_sem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836613"/>
            <a:ext cx="820737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5" descr="e66df4a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96975"/>
            <a:ext cx="82073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5" descr="pes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96975"/>
            <a:ext cx="820737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9699" name="Picture 4" descr="rebus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557338"/>
            <a:ext cx="82073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Найди отличия</a:t>
            </a:r>
          </a:p>
        </p:txBody>
      </p:sp>
      <p:pic>
        <p:nvPicPr>
          <p:cNvPr id="30723" name="Picture 4" descr="4252932_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6632"/>
            <a:ext cx="7416824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ChangeArrowheads="1"/>
          </p:cNvSpPr>
          <p:nvPr/>
        </p:nvSpPr>
        <p:spPr bwMode="auto">
          <a:xfrm flipV="1">
            <a:off x="1331913" y="-239713"/>
            <a:ext cx="6480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ctr"/>
            <a:endParaRPr lang="ru-RU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6" name="Rectangle 8"/>
          <p:cNvSpPr>
            <a:spLocks noChangeArrowheads="1"/>
          </p:cNvSpPr>
          <p:nvPr/>
        </p:nvSpPr>
        <p:spPr bwMode="auto">
          <a:xfrm flipV="1">
            <a:off x="4356100" y="6859588"/>
            <a:ext cx="4968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ctr"/>
            <a:endParaRPr lang="ru-RU" sz="1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343524" y="2539801"/>
            <a:ext cx="691319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</a:rPr>
              <a:t>(</a:t>
            </a:r>
            <a:r>
              <a:rPr lang="ru-RU" sz="2800" i="1" dirty="0">
                <a:latin typeface="Times New Roman" pitchFamily="18" charset="0"/>
              </a:rPr>
              <a:t>тренажер Базарного В.Ф.) </a:t>
            </a:r>
            <a:r>
              <a:rPr lang="ru-RU" sz="2800" dirty="0">
                <a:latin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</a:rPr>
              <a:t>  </a:t>
            </a:r>
            <a:r>
              <a:rPr lang="ru-RU" sz="2800" b="1" i="1" u="sng" dirty="0">
                <a:latin typeface="Times New Roman" pitchFamily="18" charset="0"/>
              </a:rPr>
              <a:t/>
            </a:r>
            <a:br>
              <a:rPr lang="ru-RU" sz="2800" b="1" i="1" u="sng" dirty="0">
                <a:latin typeface="Times New Roman" pitchFamily="18" charset="0"/>
              </a:rPr>
            </a:br>
            <a:endParaRPr lang="ru-RU" sz="2800" b="1" i="1" u="sng" dirty="0">
              <a:latin typeface="Times New Roman" pitchFamily="18" charset="0"/>
            </a:endParaRPr>
          </a:p>
        </p:txBody>
      </p:sp>
      <p:pic>
        <p:nvPicPr>
          <p:cNvPr id="31748" name="Рисунок 2" descr="Безымянный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561" y="3356992"/>
            <a:ext cx="590507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музыка гимнастика для глаз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67544" y="332656"/>
            <a:ext cx="470098" cy="4700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1700808"/>
            <a:ext cx="70708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Гимнастика для глаз  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323850" y="404813"/>
            <a:ext cx="1150938" cy="1081087"/>
          </a:xfrm>
          <a:prstGeom prst="ellipse">
            <a:avLst/>
          </a:prstGeom>
          <a:gradFill rotWithShape="1">
            <a:gsLst>
              <a:gs pos="0">
                <a:srgbClr val="EB1D5D"/>
              </a:gs>
              <a:gs pos="100000">
                <a:srgbClr val="6D0D2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308850" y="5229225"/>
            <a:ext cx="1008063" cy="10080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+mn-cs"/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7019925" y="333375"/>
            <a:ext cx="1584325" cy="12239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AD298A"/>
              </a:gs>
              <a:gs pos="100000">
                <a:srgbClr val="50134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23850" y="4797425"/>
            <a:ext cx="1438275" cy="15843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cs typeface="+mn-cs"/>
            </a:endParaRPr>
          </a:p>
        </p:txBody>
      </p:sp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031E-6 L 0.74827 -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532 L 0.00018 0.671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3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2613 L -0.7165 -0.036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3.00648E-6 L -0.00799 -0.655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3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5" grpId="0" animBg="1"/>
      <p:bldP spid="1536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482600" y="2767013"/>
            <a:ext cx="1008063" cy="9366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charset="0"/>
            </a:endParaRPr>
          </a:p>
        </p:txBody>
      </p:sp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1 0.01896 C -0.01961 -0.12902 0.07639 -0.25156 0.19271 -0.25156 C 0.33004 -0.25156 0.37969 -0.11561 0.40018 -0.03445 L 0.42171 0.07283 C 0.44306 0.15376 0.49619 0.28763 0.65087 0.28763 C 0.75 0.28763 0.86198 0.16671 0.86198 0.01896 C 0.86198 -0.12902 0.75 -0.25156 0.65087 -0.25156 C 0.49619 -0.25156 0.44306 -0.11561 0.42171 -0.03445 L 0.40018 0.07283 C 0.37969 0.15376 0.33004 0.28763 0.19271 0.28763 C 0.07639 0.28763 -0.01961 0.16671 -0.01961 0.01896 Z " pathEditMode="relative" rAng="16200000" ptsTypes="ffFffffFfff">
                                      <p:cBhvr>
                                        <p:cTn id="10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423863" y="2947988"/>
            <a:ext cx="1008062" cy="936625"/>
          </a:xfrm>
          <a:prstGeom prst="ellipse">
            <a:avLst/>
          </a:prstGeom>
          <a:solidFill>
            <a:srgbClr val="E03C8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5 0.00833 C -0.0276 -0.1452 0.06841 -0.2726 0.18473 -0.2726 C 0.32205 -0.2726 0.37171 -0.13133 0.39219 -0.04717 L 0.41372 0.06428 C 0.43507 0.14821 0.4882 0.28786 0.64289 0.28786 C 0.74202 0.28786 0.854 0.16208 0.854 0.00833 C 0.85365 -0.1452 0.74202 -0.2726 0.64289 -0.2726 C 0.4882 -0.2726 0.43507 -0.13133 0.41372 -0.04717 L 0.39219 0.06428 C 0.37171 0.14844 0.32205 0.28786 0.18473 0.28786 C 0.06841 0.28786 -0.0276 0.16208 -0.02725 0.00833 Z " pathEditMode="relative" rAng="16200000" ptsTypes="ffFffffFfff">
                                      <p:cBhvr>
                                        <p:cTn id="10" dur="3000" spd="-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4632325" y="3248025"/>
            <a:ext cx="720725" cy="6477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charset="0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67 -0.03191 C 0.346 -0.28931 0.17222 -0.48335 -0.02691 -0.45953 C -0.21771 -0.43871 -0.37639 -0.23473 -0.36042 0.01688 C -0.34809 0.25 -0.20104 0.43872 -0.02257 0.41952 C 0.14097 0.40079 0.27968 0.22711 0.2684 0.00971 C 0.25729 -0.18802 0.13298 -0.3506 -0.01927 -0.33603 C -0.15868 -0.31984 -0.275 -0.17599 -0.26424 0.00717 C -0.25608 0.17137 -0.15538 0.30921 -0.0316 0.29232 C 0.08246 0.28099 0.17934 0.17045 0.17274 0.02105 C 0.16389 -0.10985 0.08628 -0.22317 -0.01198 -0.21022 C -0.09757 -0.20282 -0.17587 -0.11702 -0.16962 -0.003 C -0.16459 0.09228 -0.10973 0.17507 -0.03785 0.16929 C 0.02135 0.16397 0.07916 0.10939 0.07343 0.0333 C 0.07205 -0.02937 0.03854 -0.09066 -0.00417 -0.0895 C -0.03941 -0.08256 -0.0724 -0.06036 -0.07448 -0.01572 C -0.07379 0.01342 -0.06372 0.0377 -0.04601 0.0444 C -0.03525 0.04764 -0.03125 0.04464 -0.02223 0.04117 " pathEditMode="relative" rAng="-503041" ptsTypes="fffffffffffffffff">
                                      <p:cBhvr>
                                        <p:cTn id="11" dur="5000" spd="-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1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Picture 4" descr="&amp;Ncy;&amp;acy;&amp;jcy;&amp;dcy;&amp;icy; &amp;lcy;&amp;icy;&amp;shcy;&amp;ncy;&amp;iecy;&amp;iecy; &amp;numero;2 v21 &amp;kcy;&amp;acy;&amp;rcy;&amp;tcy;&amp;icy;&amp;ncy;&amp;kcy;&amp;acy;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395288" y="2492375"/>
            <a:ext cx="2376487" cy="2089150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03423E-6 L 0.66944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945 0.00532 L -3.33333E-6 -0.0050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3059113" y="4221163"/>
            <a:ext cx="2520950" cy="2160587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8419 L -0.00382 -0.616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60823 L -0.00382 0.0841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009999"/>
                </a:solidFill>
              </a:rPr>
              <a:t>Посмотри внимательно на картинку. Назови, какие геометрические фигуры ты видишь. Запомни их.</a:t>
            </a:r>
          </a:p>
        </p:txBody>
      </p:sp>
      <p:sp>
        <p:nvSpPr>
          <p:cNvPr id="39938" name="Прямоугольник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8CFFCB"/>
              </a:gs>
              <a:gs pos="50000">
                <a:srgbClr val="BAFDDD"/>
              </a:gs>
              <a:gs pos="100000">
                <a:srgbClr val="DDFEEE"/>
              </a:gs>
            </a:gsLst>
            <a:lin ang="16200000" scaled="1"/>
          </a:gradFill>
          <a:ln w="57150" algn="ctr">
            <a:solidFill>
              <a:srgbClr val="009999"/>
            </a:solidFill>
            <a:prstDash val="dash"/>
          </a:ln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9999"/>
                </a:solidFill>
                <a:latin typeface="Times New Roman" pitchFamily="18" charset="0"/>
              </a:rPr>
              <a:t>    </a:t>
            </a:r>
            <a:endParaRPr lang="ru-RU" sz="2000" b="1" dirty="0" smtClean="0">
              <a:solidFill>
                <a:srgbClr val="009999"/>
              </a:solidFill>
              <a:latin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Посмотри внимательно на картинку.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Назови, какие геометрические фигуры ты видишь.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Запомни их.</a:t>
            </a:r>
          </a:p>
        </p:txBody>
      </p:sp>
      <p:sp>
        <p:nvSpPr>
          <p:cNvPr id="5" name="Овал 4"/>
          <p:cNvSpPr/>
          <p:nvPr/>
        </p:nvSpPr>
        <p:spPr>
          <a:xfrm>
            <a:off x="785813" y="2500313"/>
            <a:ext cx="2357437" cy="2357437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643313" y="2571750"/>
            <a:ext cx="1928812" cy="2143125"/>
          </a:xfrm>
          <a:prstGeom prst="triangle">
            <a:avLst/>
          </a:prstGeom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57938" y="2643188"/>
            <a:ext cx="2071687" cy="20716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2" name="Прямоугольник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8CFFCB"/>
              </a:gs>
              <a:gs pos="50000">
                <a:srgbClr val="BAFDDD"/>
              </a:gs>
              <a:gs pos="100000">
                <a:srgbClr val="DDFEEE"/>
              </a:gs>
            </a:gsLst>
            <a:lin ang="16200000" scaled="1"/>
          </a:gradFill>
          <a:ln w="57150" algn="ctr">
            <a:solidFill>
              <a:srgbClr val="009999"/>
            </a:solidFill>
            <a:prstDash val="dash"/>
          </a:ln>
        </p:spPr>
        <p:txBody>
          <a:bodyPr/>
          <a:lstStyle/>
          <a:p>
            <a:pPr marL="0" indent="0">
              <a:buNone/>
            </a:pPr>
            <a:endParaRPr lang="ru-RU" sz="2400" b="1" dirty="0" smtClean="0">
              <a:solidFill>
                <a:srgbClr val="009999"/>
              </a:solidFill>
              <a:latin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Посмотри внимательно на картинку.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Что изменилось?</a:t>
            </a:r>
          </a:p>
        </p:txBody>
      </p:sp>
      <p:sp>
        <p:nvSpPr>
          <p:cNvPr id="4" name="Овал 3"/>
          <p:cNvSpPr/>
          <p:nvPr/>
        </p:nvSpPr>
        <p:spPr>
          <a:xfrm>
            <a:off x="785813" y="2500313"/>
            <a:ext cx="2357437" cy="2357437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643313" y="2571750"/>
            <a:ext cx="1928812" cy="2143125"/>
          </a:xfrm>
          <a:prstGeom prst="triangle">
            <a:avLst/>
          </a:prstGeom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857875" y="3000375"/>
            <a:ext cx="2428875" cy="135731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986" name="Прямоугольник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8CFFCB"/>
              </a:gs>
              <a:gs pos="50000">
                <a:srgbClr val="BAFDDD"/>
              </a:gs>
              <a:gs pos="100000">
                <a:srgbClr val="DDFEEE"/>
              </a:gs>
            </a:gsLst>
            <a:lin ang="16200000" scaled="1"/>
          </a:gradFill>
          <a:ln w="57150" algn="ctr">
            <a:solidFill>
              <a:srgbClr val="009999"/>
            </a:solidFill>
            <a:prstDash val="dash"/>
          </a:ln>
        </p:spPr>
        <p:txBody>
          <a:bodyPr/>
          <a:lstStyle/>
          <a:p>
            <a:pPr marL="0" indent="0">
              <a:buNone/>
            </a:pPr>
            <a:endParaRPr lang="ru-RU" sz="2400" b="1" dirty="0" smtClean="0">
              <a:solidFill>
                <a:srgbClr val="009999"/>
              </a:solidFill>
              <a:latin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Посмотри внимательно на картинку.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Назови, какие геометрические фигуры ты видишь.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Запомни их.</a:t>
            </a:r>
          </a:p>
        </p:txBody>
      </p:sp>
      <p:sp>
        <p:nvSpPr>
          <p:cNvPr id="4" name="Овал 3"/>
          <p:cNvSpPr/>
          <p:nvPr/>
        </p:nvSpPr>
        <p:spPr>
          <a:xfrm>
            <a:off x="500063" y="2071688"/>
            <a:ext cx="1143000" cy="2571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357438" y="2428875"/>
            <a:ext cx="1785937" cy="1785938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14875" y="2643188"/>
            <a:ext cx="1643063" cy="16430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7143750" y="2500313"/>
            <a:ext cx="1143000" cy="1785937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3010" name="Прямоугольник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8CFFCB"/>
              </a:gs>
              <a:gs pos="50000">
                <a:srgbClr val="BAFDDD"/>
              </a:gs>
              <a:gs pos="100000">
                <a:srgbClr val="DDFEEE"/>
              </a:gs>
            </a:gsLst>
            <a:lin ang="16200000" scaled="1"/>
          </a:gradFill>
          <a:ln w="57150" algn="ctr">
            <a:solidFill>
              <a:srgbClr val="009999"/>
            </a:solidFill>
            <a:prstDash val="dash"/>
          </a:ln>
        </p:spPr>
        <p:txBody>
          <a:bodyPr/>
          <a:lstStyle/>
          <a:p>
            <a:pPr marL="0" indent="0">
              <a:buNone/>
            </a:pPr>
            <a:endParaRPr lang="ru-RU" sz="2000" b="1" dirty="0" smtClean="0">
              <a:solidFill>
                <a:srgbClr val="009999"/>
              </a:solidFill>
              <a:latin typeface="Times New Roman" pitchFamily="18" charset="0"/>
            </a:endParaRPr>
          </a:p>
          <a:p>
            <a:pPr marL="0" indent="0">
              <a:buNone/>
            </a:pPr>
            <a:endParaRPr lang="ru-RU" sz="2000" b="1" dirty="0">
              <a:solidFill>
                <a:srgbClr val="009999"/>
              </a:solidFill>
              <a:latin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Посмотри внимательно на картинку.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Что изменилось?</a:t>
            </a:r>
          </a:p>
        </p:txBody>
      </p:sp>
      <p:sp>
        <p:nvSpPr>
          <p:cNvPr id="4" name="Овал 3"/>
          <p:cNvSpPr/>
          <p:nvPr/>
        </p:nvSpPr>
        <p:spPr>
          <a:xfrm>
            <a:off x="500063" y="2071688"/>
            <a:ext cx="1143000" cy="25717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2357438" y="2428875"/>
            <a:ext cx="1785937" cy="1785938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86313" y="2357438"/>
            <a:ext cx="1857375" cy="185737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143750" y="2500313"/>
            <a:ext cx="1143000" cy="1785937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4034" name="Прямоугольник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8CFFCB"/>
              </a:gs>
              <a:gs pos="50000">
                <a:srgbClr val="BAFDDD"/>
              </a:gs>
              <a:gs pos="100000">
                <a:srgbClr val="DDFEEE"/>
              </a:gs>
            </a:gsLst>
            <a:lin ang="16200000" scaled="1"/>
          </a:gradFill>
          <a:ln w="57150" algn="ctr">
            <a:solidFill>
              <a:srgbClr val="009999"/>
            </a:solidFill>
            <a:prstDash val="dash"/>
          </a:ln>
        </p:spPr>
        <p:txBody>
          <a:bodyPr/>
          <a:lstStyle/>
          <a:p>
            <a:pPr marL="0" indent="0" algn="ctr">
              <a:buNone/>
            </a:pPr>
            <a:endParaRPr lang="ru-RU" sz="2000" b="1" dirty="0" smtClean="0">
              <a:solidFill>
                <a:srgbClr val="009999"/>
              </a:solidFill>
              <a:latin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Посмотри внимательно на картинку.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Назови, какие геометрические фигуры ты видишь.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Запомни их.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00063" y="2714625"/>
            <a:ext cx="1143000" cy="1785938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785938" y="3286125"/>
            <a:ext cx="1857375" cy="12144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3643313" y="2643188"/>
            <a:ext cx="1785937" cy="1785937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72125" y="3214688"/>
            <a:ext cx="1214438" cy="12144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58063" y="2500313"/>
            <a:ext cx="1000125" cy="19288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5058" name="Прямоугольник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8CFFCB"/>
              </a:gs>
              <a:gs pos="50000">
                <a:srgbClr val="BAFDDD"/>
              </a:gs>
              <a:gs pos="100000">
                <a:srgbClr val="DDFEEE"/>
              </a:gs>
            </a:gsLst>
            <a:lin ang="16200000" scaled="1"/>
          </a:gradFill>
          <a:ln w="57150" algn="ctr">
            <a:solidFill>
              <a:srgbClr val="009999"/>
            </a:solidFill>
            <a:prstDash val="dash"/>
          </a:ln>
        </p:spPr>
        <p:txBody>
          <a:bodyPr/>
          <a:lstStyle/>
          <a:p>
            <a:pPr marL="0" indent="0">
              <a:buNone/>
            </a:pPr>
            <a:endParaRPr lang="ru-RU" sz="1800" b="1" dirty="0" smtClean="0">
              <a:solidFill>
                <a:srgbClr val="009999"/>
              </a:solidFill>
              <a:latin typeface="Times New Roman" pitchFamily="18" charset="0"/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009999"/>
              </a:solidFill>
              <a:latin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</a:rPr>
              <a:t>Посмотри внимательно на картинку.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</a:rPr>
              <a:t>Что изменилось?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00063" y="2714625"/>
            <a:ext cx="1143000" cy="1785938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286000" y="3286125"/>
            <a:ext cx="1857375" cy="12144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4643438" y="2643188"/>
            <a:ext cx="1785937" cy="1785937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72313" y="3214688"/>
            <a:ext cx="1214437" cy="12144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6082" name="Прямоугольник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8CFFCB"/>
              </a:gs>
              <a:gs pos="50000">
                <a:srgbClr val="BAFDDD"/>
              </a:gs>
              <a:gs pos="100000">
                <a:srgbClr val="DDFEEE"/>
              </a:gs>
            </a:gsLst>
            <a:lin ang="16200000" scaled="1"/>
          </a:gradFill>
          <a:ln w="57150" algn="ctr">
            <a:solidFill>
              <a:srgbClr val="009999"/>
            </a:solidFill>
            <a:prstDash val="dash"/>
          </a:ln>
        </p:spPr>
        <p:txBody>
          <a:bodyPr/>
          <a:lstStyle/>
          <a:p>
            <a:pPr marL="0" indent="0">
              <a:buNone/>
            </a:pPr>
            <a:endParaRPr lang="ru-RU" sz="2000" b="1" dirty="0">
              <a:solidFill>
                <a:srgbClr val="009999"/>
              </a:solidFill>
              <a:latin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Посмотри внимательно на картинку.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Назови, какие геометрические фигуры ты видишь.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Запомни их.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0125" y="2714625"/>
            <a:ext cx="1214438" cy="12144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857500" y="2500313"/>
            <a:ext cx="1071563" cy="142875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643188"/>
            <a:ext cx="2214563" cy="12858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072313" y="2571750"/>
            <a:ext cx="1285875" cy="12858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7106" name="Прямоугольник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8CFFCB"/>
              </a:gs>
              <a:gs pos="50000">
                <a:srgbClr val="BAFDDD"/>
              </a:gs>
              <a:gs pos="100000">
                <a:srgbClr val="DDFEEE"/>
              </a:gs>
            </a:gsLst>
            <a:lin ang="16200000" scaled="1"/>
          </a:gradFill>
          <a:ln w="57150" algn="ctr">
            <a:solidFill>
              <a:srgbClr val="009999"/>
            </a:solidFill>
            <a:prstDash val="dash"/>
          </a:ln>
        </p:spPr>
        <p:txBody>
          <a:bodyPr/>
          <a:lstStyle/>
          <a:p>
            <a:pPr marL="0" indent="0">
              <a:buNone/>
            </a:pPr>
            <a:endParaRPr lang="ru-RU" sz="2000" b="1" dirty="0" smtClean="0">
              <a:solidFill>
                <a:srgbClr val="009999"/>
              </a:solidFill>
              <a:latin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ru-RU" sz="2000" b="1" dirty="0" smtClean="0">
              <a:solidFill>
                <a:srgbClr val="009999"/>
              </a:solidFill>
              <a:latin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Посмотри внимательно на картинку.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Что изменилось?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000125" y="2500313"/>
            <a:ext cx="1071563" cy="142875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14625" y="2714625"/>
            <a:ext cx="1214438" cy="12144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643188"/>
            <a:ext cx="2214563" cy="12858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072313" y="2571750"/>
            <a:ext cx="1285875" cy="12858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Picture 4" descr="&amp;Ncy;&amp;acy;&amp;jcy;&amp;dcy;&amp;icy; &amp;lcy;&amp;icy;&amp;shcy;&amp;ncy;&amp;iecy;&amp;iecy; &amp;numero;4 v4 &amp;kcy;&amp;acy;&amp;rcy;&amp;tcy;&amp;icy;&amp;ncy;&amp;kcy;&amp;acy;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8130" name="Прямоугольник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8CFFCB"/>
              </a:gs>
              <a:gs pos="50000">
                <a:srgbClr val="BAFDDD"/>
              </a:gs>
              <a:gs pos="100000">
                <a:srgbClr val="DDFEEE"/>
              </a:gs>
            </a:gsLst>
            <a:lin ang="16200000" scaled="1"/>
          </a:gradFill>
          <a:ln w="57150" algn="ctr">
            <a:solidFill>
              <a:srgbClr val="009999"/>
            </a:solidFill>
            <a:prstDash val="dash"/>
          </a:ln>
        </p:spPr>
        <p:txBody>
          <a:bodyPr/>
          <a:lstStyle/>
          <a:p>
            <a:pPr marL="0" indent="0">
              <a:buNone/>
            </a:pPr>
            <a:endParaRPr lang="ru-RU" sz="2000" b="1" dirty="0" smtClean="0">
              <a:solidFill>
                <a:srgbClr val="009999"/>
              </a:solidFill>
              <a:latin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Посмотри внимательно на картинку.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Назови, какие геометрические фигуры ты видишь.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Запомни их.</a:t>
            </a:r>
          </a:p>
        </p:txBody>
      </p:sp>
      <p:sp>
        <p:nvSpPr>
          <p:cNvPr id="4" name="Прямоугольный треугольник 3"/>
          <p:cNvSpPr/>
          <p:nvPr/>
        </p:nvSpPr>
        <p:spPr>
          <a:xfrm flipV="1">
            <a:off x="642938" y="2357438"/>
            <a:ext cx="1214437" cy="2214562"/>
          </a:xfrm>
          <a:prstGeom prst="rt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14563" y="2357438"/>
            <a:ext cx="714375" cy="2071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00438" y="3214688"/>
            <a:ext cx="1214437" cy="12144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14938" y="3143250"/>
            <a:ext cx="1285875" cy="12858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6715125" y="2643188"/>
            <a:ext cx="1785938" cy="1785937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9154" name="Прямоугольник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rgbClr val="8CFFCB"/>
              </a:gs>
              <a:gs pos="50000">
                <a:srgbClr val="BAFDDD"/>
              </a:gs>
              <a:gs pos="100000">
                <a:srgbClr val="DDFEEE"/>
              </a:gs>
            </a:gsLst>
            <a:lin ang="16200000" scaled="1"/>
          </a:gradFill>
          <a:ln w="57150" algn="ctr">
            <a:solidFill>
              <a:srgbClr val="009999"/>
            </a:solidFill>
            <a:prstDash val="dash"/>
          </a:ln>
        </p:spPr>
        <p:txBody>
          <a:bodyPr/>
          <a:lstStyle/>
          <a:p>
            <a:pPr marL="0" indent="0">
              <a:buNone/>
            </a:pPr>
            <a:endParaRPr lang="ru-RU" sz="2000" b="1" dirty="0" smtClean="0">
              <a:solidFill>
                <a:srgbClr val="009999"/>
              </a:solidFill>
              <a:latin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ru-RU" sz="2000" b="1" dirty="0" smtClean="0">
              <a:solidFill>
                <a:srgbClr val="009999"/>
              </a:solidFill>
              <a:latin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Посмотри внимательно на картинку.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</a:rPr>
              <a:t>Что изменилось?</a:t>
            </a:r>
          </a:p>
        </p:txBody>
      </p:sp>
      <p:sp>
        <p:nvSpPr>
          <p:cNvPr id="4" name="Прямоугольный треугольник 3"/>
          <p:cNvSpPr/>
          <p:nvPr/>
        </p:nvSpPr>
        <p:spPr>
          <a:xfrm flipV="1">
            <a:off x="642938" y="2357438"/>
            <a:ext cx="1214437" cy="2214562"/>
          </a:xfrm>
          <a:prstGeom prst="rt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14563" y="2357438"/>
            <a:ext cx="714375" cy="2071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00438" y="3214688"/>
            <a:ext cx="1214437" cy="12144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5072063" y="2643188"/>
            <a:ext cx="1785937" cy="1785937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215188" y="3071813"/>
            <a:ext cx="1285875" cy="12858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/>
          </p:cNvSpPr>
          <p:nvPr>
            <p:ph idx="1"/>
          </p:nvPr>
        </p:nvSpPr>
        <p:spPr>
          <a:xfrm>
            <a:off x="1198232" y="1844824"/>
            <a:ext cx="7704211" cy="3672408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Arial" charset="0"/>
              </a:rPr>
              <a:t>         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Arial" charset="0"/>
              </a:rPr>
              <a:t>Мне понравилось занятие и у меня все получилось</a:t>
            </a:r>
          </a:p>
          <a:p>
            <a:pPr>
              <a:buFontTx/>
              <a:buChar char="-"/>
            </a:pPr>
            <a:endParaRPr lang="ru-RU" sz="1800" dirty="0" smtClean="0">
              <a:latin typeface="Arial" charset="0"/>
            </a:endParaRPr>
          </a:p>
          <a:p>
            <a:pPr>
              <a:buFontTx/>
              <a:buChar char="-"/>
            </a:pPr>
            <a:endParaRPr lang="ru-RU" sz="1800" dirty="0" smtClean="0">
              <a:latin typeface="Arial" charset="0"/>
            </a:endParaRPr>
          </a:p>
          <a:p>
            <a:pPr>
              <a:buFontTx/>
              <a:buChar char="-"/>
            </a:pPr>
            <a:r>
              <a:rPr lang="ru-RU" sz="1800" dirty="0" smtClean="0">
                <a:latin typeface="Arial" charset="0"/>
              </a:rPr>
              <a:t>Мне понравилось занятие, но у меня не все задания получились</a:t>
            </a:r>
          </a:p>
          <a:p>
            <a:pPr>
              <a:buFontTx/>
              <a:buChar char="-"/>
            </a:pPr>
            <a:endParaRPr lang="ru-RU" sz="1800" dirty="0" smtClean="0">
              <a:latin typeface="Arial" charset="0"/>
            </a:endParaRPr>
          </a:p>
          <a:p>
            <a:pPr>
              <a:buFontTx/>
              <a:buChar char="-"/>
            </a:pPr>
            <a:endParaRPr lang="ru-RU" sz="1800" dirty="0">
              <a:latin typeface="Arial" charset="0"/>
            </a:endParaRPr>
          </a:p>
          <a:p>
            <a:pPr>
              <a:buFontTx/>
              <a:buChar char="-"/>
            </a:pPr>
            <a:r>
              <a:rPr lang="ru-RU" sz="1800" dirty="0" smtClean="0">
                <a:latin typeface="Arial" charset="0"/>
              </a:rPr>
              <a:t>Мне не понравилось занятие и у меня ничего не </a:t>
            </a:r>
            <a:r>
              <a:rPr lang="ru-RU" sz="1800" dirty="0" smtClean="0">
                <a:latin typeface="Arial" charset="0"/>
              </a:rPr>
              <a:t>получилось</a:t>
            </a:r>
          </a:p>
          <a:p>
            <a:pPr marL="114300" indent="0">
              <a:buNone/>
            </a:pPr>
            <a:endParaRPr lang="ru-RU" sz="1800" dirty="0" smtClean="0">
              <a:latin typeface="Arial" charset="0"/>
            </a:endParaRPr>
          </a:p>
        </p:txBody>
      </p:sp>
      <p:sp>
        <p:nvSpPr>
          <p:cNvPr id="50179" name="Овал 6"/>
          <p:cNvSpPr>
            <a:spLocks noChangeArrowheads="1"/>
          </p:cNvSpPr>
          <p:nvPr/>
        </p:nvSpPr>
        <p:spPr bwMode="auto">
          <a:xfrm>
            <a:off x="552193" y="2564904"/>
            <a:ext cx="720725" cy="6477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8C383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" name="Овал 7"/>
          <p:cNvSpPr>
            <a:spLocks noChangeArrowheads="1"/>
          </p:cNvSpPr>
          <p:nvPr/>
        </p:nvSpPr>
        <p:spPr bwMode="auto">
          <a:xfrm>
            <a:off x="576880" y="3533036"/>
            <a:ext cx="720725" cy="649287"/>
          </a:xfrm>
          <a:prstGeom prst="ellipse">
            <a:avLst/>
          </a:prstGeom>
          <a:solidFill>
            <a:srgbClr val="FFFF00"/>
          </a:solidFill>
          <a:ln w="25400" algn="ctr">
            <a:solidFill>
              <a:srgbClr val="FFFF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6880" y="476672"/>
            <a:ext cx="79312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Рефлексия «Моя оценка»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Овал 7"/>
          <p:cNvSpPr>
            <a:spLocks noChangeArrowheads="1"/>
          </p:cNvSpPr>
          <p:nvPr/>
        </p:nvSpPr>
        <p:spPr bwMode="auto">
          <a:xfrm>
            <a:off x="576879" y="4553255"/>
            <a:ext cx="720725" cy="649288"/>
          </a:xfrm>
          <a:prstGeom prst="ellipse">
            <a:avLst/>
          </a:prstGeom>
          <a:solidFill>
            <a:srgbClr val="0000FF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1" descr="шары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1700808"/>
            <a:ext cx="5184427" cy="487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188640"/>
            <a:ext cx="7175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Успехов и </a:t>
            </a:r>
            <a:r>
              <a:rPr lang="ru-RU" sz="54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удач !!!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Picture 4" descr="&amp;Ncy;&amp;acy;&amp;jcy;&amp;dcy;&amp;icy; &amp;lcy;&amp;icy;&amp;shcy;&amp;ncy;&amp;iecy;&amp;iecy; &amp;numero;7 v7 &amp;kcy;&amp;acy;&amp;rcy;&amp;tcy;&amp;icy;&amp;ncy;&amp;kcy;&amp;acy;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Picture 4" descr="&amp;Ncy;&amp;acy;&amp;jcy;&amp;dcy;&amp;icy; &amp;lcy;&amp;icy;&amp;shcy;&amp;ncy;&amp;iecy;&amp;iecy; &amp;numero;11 v111 &amp;kcy;&amp;acy;&amp;rcy;&amp;tcy;&amp;icy;&amp;ncy;&amp;kcy;&amp;acy;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Picture 4" descr="&amp;Ncy;&amp;acy;&amp;jcy;&amp;dcy;&amp;icy; &amp;lcy;&amp;icy;&amp;shcy;&amp;ncy;&amp;iecy;&amp;iecy; &amp;numero;13 v13 &amp;kcy;&amp;acy;&amp;rcy;&amp;tcy;&amp;icy;&amp;ncy;&amp;kcy;&amp;acy;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Picture 4" descr="&amp;Ncy;&amp;acy;&amp;jcy;&amp;dcy;&amp;icy; &amp;lcy;&amp;icy;&amp;shcy;&amp;ncy;&amp;iecy;&amp;iecy; &amp;numero;14 v14 &amp;kcy;&amp;acy;&amp;rcy;&amp;tcy;&amp;icy;&amp;ncy;&amp;kcy;&amp;acy;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Picture 4" descr="&amp;Ncy;&amp;acy;&amp;jcy;&amp;dcy;&amp;icy; &amp;lcy;&amp;icy;&amp;shcy;&amp;ncy;&amp;iecy;&amp;iecy; &amp;numero;19 v19 &amp;kcy;&amp;acy;&amp;rcy;&amp;tcy;&amp;icy;&amp;ncy;&amp;kcy;&amp;acy;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лна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птека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325</TotalTime>
  <Words>269</Words>
  <Application>Microsoft Office PowerPoint</Application>
  <PresentationFormat>Экран (4:3)</PresentationFormat>
  <Paragraphs>75</Paragraphs>
  <Slides>43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43</vt:i4>
      </vt:variant>
    </vt:vector>
  </HeadingPairs>
  <TitlesOfParts>
    <vt:vector size="53" baseType="lpstr">
      <vt:lpstr>Тема Office</vt:lpstr>
      <vt:lpstr>Волна</vt:lpstr>
      <vt:lpstr>1_Волна</vt:lpstr>
      <vt:lpstr>Обычная</vt:lpstr>
      <vt:lpstr>Аптека</vt:lpstr>
      <vt:lpstr>Остин</vt:lpstr>
      <vt:lpstr>Изящная</vt:lpstr>
      <vt:lpstr>Кнопка</vt:lpstr>
      <vt:lpstr>Трек</vt:lpstr>
      <vt:lpstr>Справедливость</vt:lpstr>
      <vt:lpstr>МБДОУ «Детский сад №2 «Алёнушка» комбинированного вида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 отличия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Посмотри внимательно на картинку. Назови, какие геометрические фигуры ты видишь. Запомни их.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Users</cp:lastModifiedBy>
  <cp:revision>52</cp:revision>
  <dcterms:created xsi:type="dcterms:W3CDTF">2012-09-29T15:06:48Z</dcterms:created>
  <dcterms:modified xsi:type="dcterms:W3CDTF">2018-01-30T11:24:47Z</dcterms:modified>
</cp:coreProperties>
</file>